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5" r:id="rId3"/>
    <p:sldId id="256" r:id="rId4"/>
    <p:sldId id="258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/>
    <p:restoredTop sz="94685"/>
  </p:normalViewPr>
  <p:slideViewPr>
    <p:cSldViewPr snapToGrid="0">
      <p:cViewPr varScale="1">
        <p:scale>
          <a:sx n="104" d="100"/>
          <a:sy n="104" d="100"/>
        </p:scale>
        <p:origin x="1080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49B01-82E1-2A5E-60F7-2B5D422AF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8DB4AB-8174-7A18-F610-421731A0D8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61AFD-0E56-8BCE-84E4-4E0C6EA6A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71A80-69E3-4C56-A767-90550BA22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46B78-26FB-467A-CC5B-8474F9342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214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610A3-C8E0-ADAB-6B4D-6FBEBD695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E0667A-94E6-0FC3-620B-6A501C935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4F18A-ECBB-D88B-854C-6BDB606CE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09154-E3E1-E013-5C84-DF78794BA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C2D54-8304-64A6-F2A3-42FBC1737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803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0EFC75-3E3D-8997-537E-4238A13283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30D3C7-E4C3-E05A-3FEB-DC13AB3D13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7D857-9A20-D01D-2FF4-440D6AA35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14A59-44AE-E10C-DE03-54BEB6408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07038-ABB0-94A2-C6D4-A2560183A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87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EC77B-BE71-59F2-2D43-A3464CA78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669E9-5995-1CD4-796B-5890B9801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C5D8C-765E-8F1B-0DD1-792D45B59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78897-D323-008B-42F3-ED1752B48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30E63-13C8-2FC6-F758-85F1C7A6D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921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160E4-47AE-6A64-FD77-8D7036079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74248B-88A8-2698-BD08-74E3B8A51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B1426-3F30-19DD-7097-325D1C1C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F38DC-FDAD-5A49-E9BB-F77A603B4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11233-3ED1-9F15-54D1-4BBA88F34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136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656A5-551D-BD56-661A-5AC47ACCE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C497D-92AC-9316-7F51-BEB3042BBF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E01766-6FAD-DCC9-26F4-162FAC7230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799BE7-6E26-B357-82D0-291BADA6D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30569C-89EA-CDFF-0589-1E3218063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3C8D9-00CF-9FCC-509C-4DCEA559F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223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798CC-C633-C1C3-C1CB-38E819513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6AF39-92DC-6B0C-1602-0D2D8C4988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2AF3D4-C128-83E1-C9E1-66E7D86A3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D4BFCC-79AF-89BC-8934-F93EED448E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677DB4-2CFC-6E5C-0568-64A61B8771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A833EA-AA76-90C4-BE36-AEA624E61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D85AAB-6E06-6D91-CED2-D59FC7F8C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188AFA-DA5E-311C-2D65-1D2F7D437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378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F5F4C-C792-B334-7478-2D4B4D012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530EC4-A5E3-7FD3-3561-727A76FA2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726DE-4293-8890-CE9B-5D00DE725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3F9A59-4137-6874-CA61-63047606A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711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838BED-32E8-1F39-4834-31422839F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5DD638-8AB2-7618-4D8F-8CAC7EF72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1F7B7-071C-6635-567B-8B2856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63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1EFE5-5B24-0B4C-C501-C5565FDA7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A3AFF-ED98-4D83-9E41-E35D06CB2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88F5E1-C9AD-D933-69FD-20F797EE59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9BB319-F1CD-3581-FA85-73DCE5A9E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2C8804-9E01-36F5-D384-782AB8F7A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E73751-EAB2-FB5E-12F4-6ADA33EAA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57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4BB78-4068-B902-8237-3639D148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C50E1B-15FF-0CF8-E4BC-FBE4DEA6F1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9AFA7E-78A0-5D46-7510-9221373076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20260-0401-22C5-0ECE-27D03EDFB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931BF7-C198-418D-672C-77C5D7B24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88024-510C-2CD7-C5BF-499F454F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650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1BB3F1-9D2E-6271-389F-FCB6C0290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5A7924-395D-2122-7B53-4F07ECF81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44ABB-8A1E-552C-B3AE-27575962F2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C13C30-5004-764B-947C-2181BEF5032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CEFEB-7242-4EF8-77EE-F4BDD2C91F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72073-503D-95C9-E16C-649762861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30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artoon character with a mask and a blue letter&#10;&#10;Description automatically generated">
            <a:extLst>
              <a:ext uri="{FF2B5EF4-FFF2-40B4-BE49-F238E27FC236}">
                <a16:creationId xmlns:a16="http://schemas.microsoft.com/office/drawing/2014/main" id="{61605E2C-093C-D6A2-ADA9-47DA7E6DA0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95"/>
          <a:stretch/>
        </p:blipFill>
        <p:spPr>
          <a:xfrm>
            <a:off x="3953088" y="795866"/>
            <a:ext cx="4285823" cy="526626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06DD9C-C231-15CC-CCE6-8A0C76DDCDEB}"/>
              </a:ext>
            </a:extLst>
          </p:cNvPr>
          <p:cNvSpPr txBox="1"/>
          <p:nvPr/>
        </p:nvSpPr>
        <p:spPr>
          <a:xfrm>
            <a:off x="1904999" y="5477358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Gill Sans MT" panose="020B0502020104020203" pitchFamily="34" charset="77"/>
              </a:rPr>
              <a:t>YEAR 1 – TERMLY SPELLING OVERVIEW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1E9D0F-19BC-0F13-496C-0B58E0EF3827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/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3781569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293873"/>
              </p:ext>
            </p:extLst>
          </p:nvPr>
        </p:nvGraphicFramePr>
        <p:xfrm>
          <a:off x="557212" y="309823"/>
          <a:ext cx="1457325" cy="62383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ai, oi, ay, oy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rain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paid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join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soil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say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train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oil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point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play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stay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wait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afraid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coin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day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enjoy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annoy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gain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boy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61110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toy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642332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27663"/>
              </p:ext>
            </p:extLst>
          </p:nvPr>
        </p:nvGraphicFramePr>
        <p:xfrm>
          <a:off x="2166937" y="309823"/>
          <a:ext cx="1457325" cy="62383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a-e, e-e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made</a:t>
                      </a:r>
                      <a:endParaRPr lang="en-GB" sz="1000" i="0" u="none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take</a:t>
                      </a:r>
                      <a:endParaRPr lang="en-GB" sz="1000" i="0" u="none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theme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trade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chase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came</a:t>
                      </a:r>
                      <a:endParaRPr lang="en-GB" sz="1000" i="0" u="none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safe</a:t>
                      </a:r>
                      <a:endParaRPr lang="en-GB" sz="1000" i="0" u="none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complete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bake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taste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same</a:t>
                      </a:r>
                      <a:endParaRPr lang="en-GB" sz="1000" i="0" u="none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these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grade</a:t>
                      </a:r>
                      <a:endParaRPr lang="en-GB" sz="1000" i="0" u="none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shake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delete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scene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adhere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severe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make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178061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cake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20177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299661"/>
              </p:ext>
            </p:extLst>
          </p:nvPr>
        </p:nvGraphicFramePr>
        <p:xfrm>
          <a:off x="3776662" y="309823"/>
          <a:ext cx="1457325" cy="62383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–e, o–e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five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time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wide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ride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side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hide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fine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like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bride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shine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ripe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those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hole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woke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home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hope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robe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globe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stone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279852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bone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459677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888468"/>
              </p:ext>
            </p:extLst>
          </p:nvPr>
        </p:nvGraphicFramePr>
        <p:xfrm>
          <a:off x="5386387" y="309823"/>
          <a:ext cx="1457325" cy="62383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u–e 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ar</a:t>
                      </a:r>
                      <a:endParaRPr lang="en-US" sz="105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June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use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arm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huge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rule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tube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start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garden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mule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rude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tune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park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cube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tune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cute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jar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star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826806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125451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038171"/>
              </p:ext>
            </p:extLst>
          </p:nvPr>
        </p:nvGraphicFramePr>
        <p:xfrm>
          <a:off x="6996112" y="309823"/>
          <a:ext cx="1457325" cy="62383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5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ee</a:t>
                      </a:r>
                      <a:endParaRPr lang="en-US" sz="105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see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meet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beep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beef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tree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week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peek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reef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green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seek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knee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bleed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greed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sweet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speed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meek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258743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street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886444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566740"/>
              </p:ext>
            </p:extLst>
          </p:nvPr>
        </p:nvGraphicFramePr>
        <p:xfrm>
          <a:off x="8605837" y="309823"/>
          <a:ext cx="1457325" cy="62383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ea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 (/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:/),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ea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(/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ɛ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/) 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sea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each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bread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read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dream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least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meant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reach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spear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meat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head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instead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teach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cheat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leave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feast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wheat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clean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635513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squeak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41229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050356"/>
              </p:ext>
            </p:extLst>
          </p:nvPr>
        </p:nvGraphicFramePr>
        <p:xfrm>
          <a:off x="10215562" y="309823"/>
          <a:ext cx="1457325" cy="62383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say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theme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those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beep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complete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time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June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peek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paid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i="0" u="none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grade</a:t>
                      </a:r>
                      <a:endParaRPr lang="en-GB" sz="1000" i="0" u="none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hope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rule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seek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instead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join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teach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804758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afraid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220334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D8BF060-B9FA-6F60-511B-741D993E13FF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3959892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109785"/>
              </p:ext>
            </p:extLst>
          </p:nvPr>
        </p:nvGraphicFramePr>
        <p:xfrm>
          <a:off x="557212" y="309823"/>
          <a:ext cx="1457325" cy="61909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992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5992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er (/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ɜ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:/) , er (/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ə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/)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person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summer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faster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rider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term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better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winter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sharper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daughter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verb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sister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driver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person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answer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deliver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dancer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hammer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5259829"/>
                  </a:ext>
                </a:extLst>
              </a:tr>
              <a:tr h="28355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ladder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318290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965689"/>
              </p:ext>
            </p:extLst>
          </p:nvPr>
        </p:nvGraphicFramePr>
        <p:xfrm>
          <a:off x="2166937" y="309823"/>
          <a:ext cx="1457325" cy="61910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938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8938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ur</a:t>
                      </a:r>
                      <a:endParaRPr lang="en-US" sz="105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girl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first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stir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squirm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thirst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bird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third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birthday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dirt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surf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turn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burst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church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Gill Sans MT" panose="020B0502020104020203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curve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fur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burn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turf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hurt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568685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Thursday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601879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511038"/>
              </p:ext>
            </p:extLst>
          </p:nvPr>
        </p:nvGraphicFramePr>
        <p:xfrm>
          <a:off x="3776662" y="309823"/>
          <a:ext cx="1457325" cy="61910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938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8938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oo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(/u:/) 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oo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(/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ʊ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/)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food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zoo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took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good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proof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pool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soon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foot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mood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gloom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book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wood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roof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spoon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scoop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tool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hoot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cook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5130315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tooth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406679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942568"/>
              </p:ext>
            </p:extLst>
          </p:nvPr>
        </p:nvGraphicFramePr>
        <p:xfrm>
          <a:off x="5386387" y="309823"/>
          <a:ext cx="1457325" cy="61910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938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893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oa</a:t>
                      </a:r>
                      <a:endParaRPr lang="en-US" sz="105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boat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coach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croak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foam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toast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coat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goal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goat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loan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roast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road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soak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soap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boast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shoal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cloak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coast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2849342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boa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980740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325711"/>
              </p:ext>
            </p:extLst>
          </p:nvPr>
        </p:nvGraphicFramePr>
        <p:xfrm>
          <a:off x="6996112" y="309823"/>
          <a:ext cx="1457325" cy="61910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938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8938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oe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ou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goes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roe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Joe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around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about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sound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couch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you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mouth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pouch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ounce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south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house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loud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856136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count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79294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79558"/>
              </p:ext>
            </p:extLst>
          </p:nvPr>
        </p:nvGraphicFramePr>
        <p:xfrm>
          <a:off x="8605837" y="309824"/>
          <a:ext cx="1457325" cy="61936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352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088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ow (/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aʊ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/), ow (/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əʊ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/) </a:t>
                      </a:r>
                    </a:p>
                    <a:p>
                      <a:pPr algn="ctr"/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ue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ew</a:t>
                      </a:r>
                      <a:endParaRPr lang="en-US" sz="105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now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down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town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new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clown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gown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show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few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blow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slow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snow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grow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grew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clue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Tuesday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blue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glue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6598095"/>
                  </a:ext>
                </a:extLst>
              </a:tr>
              <a:tr h="2749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blew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224467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550699"/>
              </p:ext>
            </p:extLst>
          </p:nvPr>
        </p:nvGraphicFramePr>
        <p:xfrm>
          <a:off x="10215562" y="309823"/>
          <a:ext cx="1457325" cy="61910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938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8938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person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summer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faster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surf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turn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burst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church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Gill Sans MT" panose="020B0502020104020203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new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few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grew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blew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clue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Tuesday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blue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glue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foam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toast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coat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898199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goal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91917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37C78F6-F234-5996-735F-9AD08073DBEF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337483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125226"/>
              </p:ext>
            </p:extLst>
          </p:nvPr>
        </p:nvGraphicFramePr>
        <p:xfrm>
          <a:off x="557212" y="309824"/>
          <a:ext cx="1457325" cy="62828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6273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7623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ie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(/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aɪ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/),  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ie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(/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:/)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cried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chief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fried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piece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tie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tried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field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niece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pie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dried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thief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vie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relief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mischief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brief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3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5477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view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5477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diet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393914"/>
              </p:ext>
            </p:extLst>
          </p:nvPr>
        </p:nvGraphicFramePr>
        <p:xfrm>
          <a:off x="2166937" y="309822"/>
          <a:ext cx="1457325" cy="62828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67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6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igh</a:t>
                      </a:r>
                      <a:endParaRPr lang="en-US" sz="12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high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nigh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sigh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nightmare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thigh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delight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flight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plight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slight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twilight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38201"/>
              </p:ext>
            </p:extLst>
          </p:nvPr>
        </p:nvGraphicFramePr>
        <p:xfrm>
          <a:off x="3776662" y="309822"/>
          <a:ext cx="1457325" cy="6282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or, ore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horse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born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forest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short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morning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cord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port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score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shore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core 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gore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sore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store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snore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chore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before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058098"/>
              </p:ext>
            </p:extLst>
          </p:nvPr>
        </p:nvGraphicFramePr>
        <p:xfrm>
          <a:off x="5386387" y="309822"/>
          <a:ext cx="1457325" cy="6282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aw, au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saw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crawl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claw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dawn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draw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straw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fawn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yawn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raw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hawk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lawn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shawl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dinosaur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author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astronaut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August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sauce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haunt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fault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launch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370011"/>
              </p:ext>
            </p:extLst>
          </p:nvPr>
        </p:nvGraphicFramePr>
        <p:xfrm>
          <a:off x="6996112" y="309822"/>
          <a:ext cx="1457325" cy="6282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air, ear, ear(/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ɛə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/)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air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hair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lair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fair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chair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stair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pair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near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year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heard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fear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beard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swear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915858"/>
              </p:ext>
            </p:extLst>
          </p:nvPr>
        </p:nvGraphicFramePr>
        <p:xfrm>
          <a:off x="8605837" y="309822"/>
          <a:ext cx="1457325" cy="6282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67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are (/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ɛə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/)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blare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flare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scared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snare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shared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area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scare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spare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cared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240358"/>
              </p:ext>
            </p:extLst>
          </p:nvPr>
        </p:nvGraphicFramePr>
        <p:xfrm>
          <a:off x="10215562" y="309822"/>
          <a:ext cx="1457325" cy="6282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cried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fried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tie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tried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field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niece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relief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mischief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high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nigh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cord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port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score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shore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hawk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lawn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6D5ED79-03D6-BFC8-255A-AA3927ACBEF3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656623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230944"/>
              </p:ext>
            </p:extLst>
          </p:nvPr>
        </p:nvGraphicFramePr>
        <p:xfrm>
          <a:off x="557212" y="309824"/>
          <a:ext cx="1457325" cy="62865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2709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740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ending –y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very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party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busy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happy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family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shy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ivy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copy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funny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boy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ruby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pony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sway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edgy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911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gory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02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4505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spy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038605"/>
              </p:ext>
            </p:extLst>
          </p:nvPr>
        </p:nvGraphicFramePr>
        <p:xfrm>
          <a:off x="2166937" y="309822"/>
          <a:ext cx="1457325" cy="62892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7879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183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New consonant spellings 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ph</a:t>
                      </a: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and 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wh</a:t>
                      </a:r>
                      <a:endParaRPr lang="en-US" sz="10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dolphin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elephant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which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wheat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phase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alphabet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when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wheel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photo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phial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phonics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where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while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photograph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phobia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whale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whack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wheeze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phone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whip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122412"/>
              </p:ext>
            </p:extLst>
          </p:nvPr>
        </p:nvGraphicFramePr>
        <p:xfrm>
          <a:off x="3776662" y="309823"/>
          <a:ext cx="1457325" cy="6289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51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60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Using k for the /k/ sound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sv-SE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Kent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sv-SE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skin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kitchen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silk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kite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sv-SE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sketch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sv-SE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frisky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keep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blanket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sv-SE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kit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kettle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basket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dark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key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karate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fork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milk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kiss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kind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183337"/>
              </p:ext>
            </p:extLst>
          </p:nvPr>
        </p:nvGraphicFramePr>
        <p:xfrm>
          <a:off x="5386387" y="309823"/>
          <a:ext cx="1457325" cy="62892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251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277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sounds /f/, /l/, /s/, /z/ and /k/ spelt ff, 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ll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ss, 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zz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and ck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off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cliff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scruff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sniff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staff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grass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bless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kiss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glass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hiss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buzz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fizz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back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clock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394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lock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108228"/>
              </p:ext>
            </p:extLst>
          </p:nvPr>
        </p:nvGraphicFramePr>
        <p:xfrm>
          <a:off x="6996112" y="309823"/>
          <a:ext cx="1457325" cy="6289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51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60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ŋ</a:t>
                      </a: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sound spelt n before k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lank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blink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stink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think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thank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dank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drank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rink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tank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wink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drink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trunk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wink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pink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shrunk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dunk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097212"/>
              </p:ext>
            </p:extLst>
          </p:nvPr>
        </p:nvGraphicFramePr>
        <p:xfrm>
          <a:off x="8605837" y="309823"/>
          <a:ext cx="1457325" cy="6289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51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60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Division of words into syllables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pocket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thunder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table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trousers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wallet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rabbit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sunset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curtain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jumper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water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carrot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happy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tablet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glasses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toilet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backpack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apple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orange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window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7783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cushion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379584"/>
              </p:ext>
            </p:extLst>
          </p:nvPr>
        </p:nvGraphicFramePr>
        <p:xfrm>
          <a:off x="10215562" y="309821"/>
          <a:ext cx="1457325" cy="62892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97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974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very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party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dolphin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elephant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phase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which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wheat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when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cliff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scruff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sniff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grass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bless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kiss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shrink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DCC2036-7F67-4C30-FBC8-E0C3F32E2BEE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3002561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118377"/>
              </p:ext>
            </p:extLst>
          </p:nvPr>
        </p:nvGraphicFramePr>
        <p:xfrm>
          <a:off x="557212" y="309824"/>
          <a:ext cx="1457325" cy="62582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4412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99472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Adding s and es to words (plural of nouns and the third person singular of verbs)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cats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rocks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doors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rulers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dogs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thanks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bowls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books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flowers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spends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pencils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bags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trees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cooks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sits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runs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buses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125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kisses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6631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glasses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6631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catches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858409"/>
              </p:ext>
            </p:extLst>
          </p:nvPr>
        </p:nvGraphicFramePr>
        <p:xfrm>
          <a:off x="2166937" y="309820"/>
          <a:ext cx="1457325" cy="62582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6570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29571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Adding the endings –</a:t>
                      </a:r>
                      <a:r>
                        <a:rPr lang="en-US" sz="7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ing</a:t>
                      </a:r>
                      <a:r>
                        <a:rPr lang="en-US" sz="7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–ed and –er to verbs where no change is needed to the root word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hunting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buzzing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jumping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washing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cleaning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watering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writing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walking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watered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hunted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buzzed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jumped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called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cleaned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cleaner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writer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hunter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buzzer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jumper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314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walker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776377"/>
              </p:ext>
            </p:extLst>
          </p:nvPr>
        </p:nvGraphicFramePr>
        <p:xfrm>
          <a:off x="3776662" y="309823"/>
          <a:ext cx="1457325" cy="62761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532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5301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Adding –er and –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est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to adjectives where no change is needed to the root word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grander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cleaner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calmer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fresher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faster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kinder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quicker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slower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darker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lighter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grandest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cleanest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calmest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freshest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fastest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kindest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quickest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slowest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darkest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lightest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640875"/>
              </p:ext>
            </p:extLst>
          </p:nvPr>
        </p:nvGraphicFramePr>
        <p:xfrm>
          <a:off x="5386387" y="309822"/>
          <a:ext cx="1457325" cy="6274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472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0116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Adding the prefix –un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unhappy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unfair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unarmed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unfasten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unwell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undo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unlock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unbolt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unknown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unable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unload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unfold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unfit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unhealthy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untidy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unusual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unpopular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untrained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unpick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647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unlucky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885803"/>
              </p:ext>
            </p:extLst>
          </p:nvPr>
        </p:nvGraphicFramePr>
        <p:xfrm>
          <a:off x="6996112" y="309823"/>
          <a:ext cx="1457325" cy="62742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6392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10884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Compound words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football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bedroom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cupboard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anyone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everywhere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playground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blackberry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boardroom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windmill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greenhouse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farmyard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glasshouse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everybody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dustbin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blackbird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weekend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sunflower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076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snowflake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284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cloakroom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7284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popcorn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774224"/>
              </p:ext>
            </p:extLst>
          </p:nvPr>
        </p:nvGraphicFramePr>
        <p:xfrm>
          <a:off x="8605837" y="309823"/>
          <a:ext cx="1457325" cy="62761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532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53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exception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  <a:latin typeface="Gill Sans MT" panose="020B0502020104020203" pitchFamily="34" charset="0"/>
                        </a:rPr>
                        <a:t>the</a:t>
                      </a:r>
                      <a:endParaRPr lang="en-GB" sz="10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said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were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his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  <a:latin typeface="Gill Sans MT" panose="020B0502020104020203" pitchFamily="34" charset="0"/>
                        </a:rPr>
                        <a:t>a</a:t>
                      </a:r>
                      <a:endParaRPr lang="en-GB" sz="10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today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says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was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has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do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of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are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you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your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they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he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903058"/>
              </p:ext>
            </p:extLst>
          </p:nvPr>
        </p:nvGraphicFramePr>
        <p:xfrm>
          <a:off x="10215562" y="309821"/>
          <a:ext cx="1457325" cy="62742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27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272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rulers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dogs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thanks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bowls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buzzing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jumping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washing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watered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hunted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cleaner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writer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slower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darker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lighter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kindest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quickest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unhappy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unfair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blackberry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boardroom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F4D5441-78BB-20E3-0738-F002669B41E8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671203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412162"/>
              </p:ext>
            </p:extLst>
          </p:nvPr>
        </p:nvGraphicFramePr>
        <p:xfrm>
          <a:off x="557212" y="309824"/>
          <a:ext cx="1457325" cy="62932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004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46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Division of words into syllables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football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bedroom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cupboard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anyone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everywhere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playground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blackberry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boardroom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windmill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greenhouse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farmyard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glasshouse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everybody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dustbin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blackbird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weekend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sunflower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snowflake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277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starfish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277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backpack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429851"/>
              </p:ext>
            </p:extLst>
          </p:nvPr>
        </p:nvGraphicFramePr>
        <p:xfrm>
          <a:off x="10215562" y="309821"/>
          <a:ext cx="1457325" cy="62892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97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974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football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bedroom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cupboard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anyone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catch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notch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latch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patch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glove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active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native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said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family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shy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ivy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50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copy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7F7EEA8-9407-4AB5-537B-945AB402DB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699380"/>
              </p:ext>
            </p:extLst>
          </p:nvPr>
        </p:nvGraphicFramePr>
        <p:xfrm>
          <a:off x="2166937" y="309817"/>
          <a:ext cx="1457325" cy="62938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4982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42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Homophones and near-homophones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blue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blew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sun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bee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won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one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there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their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here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hear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see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sea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quite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quiet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to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000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two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253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new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253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knew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788E087-BAC8-D83A-A844-329F97DFFB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648251"/>
              </p:ext>
            </p:extLst>
          </p:nvPr>
        </p:nvGraphicFramePr>
        <p:xfrm>
          <a:off x="3776662" y="309817"/>
          <a:ext cx="1457325" cy="62923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030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24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</a:t>
                      </a:r>
                      <a:r>
                        <a:rPr lang="en-US" sz="11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tʃ</a:t>
                      </a:r>
                      <a:r>
                        <a:rPr lang="en-US" sz="11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sound is usually spelt as -tch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catch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notch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latch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notch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wretch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fetch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hutch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hatch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batch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stretch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kitchen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match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patch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retch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switch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itch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watch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156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pitch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306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witch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306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stitch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7EBC04F-9364-FFBA-A04A-65496AAA1A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670860"/>
              </p:ext>
            </p:extLst>
          </p:nvPr>
        </p:nvGraphicFramePr>
        <p:xfrm>
          <a:off x="5386387" y="309817"/>
          <a:ext cx="1457325" cy="62932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004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46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/v/ sound at the end of words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have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love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serve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captive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attractive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above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nerve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massive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extensive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glove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active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native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swerve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sensitive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relative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carve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277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van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277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vet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4B8A214-38B5-FBD1-BF09-DE1A9D1212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644337"/>
              </p:ext>
            </p:extLst>
          </p:nvPr>
        </p:nvGraphicFramePr>
        <p:xfrm>
          <a:off x="6996112" y="309817"/>
          <a:ext cx="1457325" cy="62932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004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46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exception words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said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friend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today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says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you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</a:t>
                      </a:r>
                      <a:r>
                        <a:rPr lang="en-GB" sz="100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ouse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994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277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school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277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FFE25F1-8A8B-14F5-9E37-9BFA97E30C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290567"/>
              </p:ext>
            </p:extLst>
          </p:nvPr>
        </p:nvGraphicFramePr>
        <p:xfrm>
          <a:off x="8605837" y="309817"/>
          <a:ext cx="1457325" cy="62948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168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7456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ending –y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very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party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busy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happy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family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shy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ivy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copy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funny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boy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ruby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pony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sway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edgy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997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gory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56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nosey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456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ahoy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DD7115F-E9A8-8227-EDB5-E827B6EF9166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3072739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1434</Words>
  <Application>Microsoft Macintosh PowerPoint</Application>
  <PresentationFormat>Widescreen</PresentationFormat>
  <Paragraphs>933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Aptos Display</vt:lpstr>
      <vt:lpstr>Arial</vt:lpstr>
      <vt:lpstr>Gill Sans MT</vt:lpstr>
      <vt:lpstr>Gill Sans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Jennings</dc:creator>
  <cp:lastModifiedBy>Andrew Jennings</cp:lastModifiedBy>
  <cp:revision>17</cp:revision>
  <dcterms:created xsi:type="dcterms:W3CDTF">2024-08-26T14:15:20Z</dcterms:created>
  <dcterms:modified xsi:type="dcterms:W3CDTF">2025-04-29T08:54:54Z</dcterms:modified>
</cp:coreProperties>
</file>